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7" r:id="rId5"/>
    <p:sldId id="265" r:id="rId6"/>
    <p:sldId id="268" r:id="rId7"/>
    <p:sldId id="269" r:id="rId8"/>
    <p:sldId id="270" r:id="rId9"/>
    <p:sldId id="273" r:id="rId10"/>
    <p:sldId id="272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33FF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610600" cy="2895599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Madhesh</a:t>
            </a:r>
            <a:r>
              <a:rPr lang="en-US" sz="3200" b="1" dirty="0" smtClean="0">
                <a:solidFill>
                  <a:srgbClr val="7030A0"/>
                </a:solidFill>
              </a:rPr>
              <a:t> Human Right (</a:t>
            </a:r>
            <a:r>
              <a:rPr lang="en-US" sz="3200" b="1" dirty="0" err="1" smtClean="0">
                <a:solidFill>
                  <a:srgbClr val="7030A0"/>
                </a:solidFill>
              </a:rPr>
              <a:t>Madhur</a:t>
            </a:r>
            <a:r>
              <a:rPr lang="en-US" sz="3200" b="1" dirty="0" smtClean="0">
                <a:solidFill>
                  <a:srgbClr val="7030A0"/>
                </a:solidFill>
              </a:rPr>
              <a:t>)’s Talk Program on</a:t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00B050"/>
                </a:solidFill>
              </a:rPr>
              <a:t>"Ensuring Human Security in </a:t>
            </a:r>
            <a:r>
              <a:rPr lang="en-US" sz="3200" b="1" dirty="0" err="1" smtClean="0">
                <a:solidFill>
                  <a:srgbClr val="00B050"/>
                </a:solidFill>
              </a:rPr>
              <a:t>Madhesh</a:t>
            </a:r>
            <a:r>
              <a:rPr lang="en-US" sz="3200" b="1" dirty="0" smtClean="0">
                <a:solidFill>
                  <a:srgbClr val="00B050"/>
                </a:solidFill>
              </a:rPr>
              <a:t>: Next 20 Years... </a:t>
            </a:r>
            <a:r>
              <a:rPr lang="en-US" sz="3200" b="1" i="1" dirty="0" smtClean="0">
                <a:solidFill>
                  <a:srgbClr val="00B050"/>
                </a:solidFill>
              </a:rPr>
              <a:t>Blueprint of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Madhesh</a:t>
            </a:r>
            <a:r>
              <a:rPr lang="en-US" sz="3200" b="1" i="1" dirty="0" smtClean="0">
                <a:solidFill>
                  <a:srgbClr val="00B050"/>
                </a:solidFill>
              </a:rPr>
              <a:t> and Human Capital Development" </a:t>
            </a:r>
            <a:br>
              <a:rPr lang="en-US" sz="3200" b="1" i="1" dirty="0" smtClean="0">
                <a:solidFill>
                  <a:srgbClr val="00B050"/>
                </a:solidFill>
              </a:rPr>
            </a:br>
            <a:r>
              <a:rPr lang="en-US" sz="3200" b="1" i="1" dirty="0" smtClean="0">
                <a:solidFill>
                  <a:srgbClr val="00B050"/>
                </a:solidFill>
              </a:rPr>
              <a:t/>
            </a:r>
            <a:br>
              <a:rPr lang="en-US" sz="3200" b="1" i="1" dirty="0" smtClean="0">
                <a:solidFill>
                  <a:srgbClr val="00B050"/>
                </a:solidFill>
              </a:rPr>
            </a:br>
            <a:r>
              <a:rPr lang="en-US" sz="4900" b="1" dirty="0" smtClean="0">
                <a:solidFill>
                  <a:srgbClr val="0000CC"/>
                </a:solidFill>
              </a:rPr>
              <a:t>Economic Perspective</a:t>
            </a:r>
            <a:endParaRPr lang="en-US" sz="49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85344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808000"/>
                </a:solidFill>
              </a:rPr>
              <a:t>Uma</a:t>
            </a:r>
            <a:r>
              <a:rPr lang="en-US" b="1" dirty="0" smtClean="0">
                <a:solidFill>
                  <a:srgbClr val="808000"/>
                </a:solidFill>
              </a:rPr>
              <a:t> Shankar Prasad, PhD</a:t>
            </a:r>
          </a:p>
          <a:p>
            <a:r>
              <a:rPr lang="en-US" b="1" dirty="0" smtClean="0">
                <a:solidFill>
                  <a:srgbClr val="808000"/>
                </a:solidFill>
              </a:rPr>
              <a:t>Central Department of Economics (CEDECON) </a:t>
            </a:r>
            <a:r>
              <a:rPr lang="en-US" b="1" dirty="0" err="1" smtClean="0">
                <a:solidFill>
                  <a:srgbClr val="808000"/>
                </a:solidFill>
              </a:rPr>
              <a:t>Tribhuvan</a:t>
            </a:r>
            <a:r>
              <a:rPr lang="en-US" b="1" dirty="0" smtClean="0">
                <a:solidFill>
                  <a:srgbClr val="808000"/>
                </a:solidFill>
              </a:rPr>
              <a:t> University</a:t>
            </a:r>
          </a:p>
          <a:p>
            <a:r>
              <a:rPr lang="en-US" sz="1700" b="1" dirty="0" smtClean="0">
                <a:solidFill>
                  <a:srgbClr val="0000FF"/>
                </a:solidFill>
              </a:rPr>
              <a:t>umashankarceda@gmail.com</a:t>
            </a:r>
          </a:p>
          <a:p>
            <a:endParaRPr lang="en-US" b="1" dirty="0" smtClean="0">
              <a:solidFill>
                <a:srgbClr val="808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 July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00"/>
                </a:solidFill>
              </a:rPr>
              <a:t>Micro-economic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smtClean="0">
                <a:solidFill>
                  <a:srgbClr val="0000FF"/>
                </a:solidFill>
              </a:rPr>
              <a:t>Caste and dowry system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smtClean="0">
                <a:solidFill>
                  <a:srgbClr val="0000FF"/>
                </a:solidFill>
              </a:rPr>
              <a:t>Traditional consumption system: more expenses on food items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smtClean="0">
                <a:solidFill>
                  <a:srgbClr val="0000FF"/>
                </a:solidFill>
              </a:rPr>
              <a:t>Daughters are regarded as liability and sons as assets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smtClean="0">
                <a:solidFill>
                  <a:srgbClr val="0000FF"/>
                </a:solidFill>
              </a:rPr>
              <a:t>Low wage due to feudal nature of society 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smtClean="0">
                <a:solidFill>
                  <a:srgbClr val="0000FF"/>
                </a:solidFill>
              </a:rPr>
              <a:t>Caste and unnatural conflict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00"/>
                </a:solidFill>
              </a:rPr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err="1" smtClean="0">
                <a:solidFill>
                  <a:srgbClr val="0000FF"/>
                </a:solidFill>
              </a:rPr>
              <a:t>Madhesh</a:t>
            </a:r>
            <a:r>
              <a:rPr lang="en-US" sz="3300" b="1" dirty="0" smtClean="0">
                <a:solidFill>
                  <a:srgbClr val="0000FF"/>
                </a:solidFill>
              </a:rPr>
              <a:t> have both opportunities and threats in economic perspective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smtClean="0">
                <a:solidFill>
                  <a:srgbClr val="0000FF"/>
                </a:solidFill>
              </a:rPr>
              <a:t>Need strong political, economic and social awareness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smtClean="0">
                <a:solidFill>
                  <a:srgbClr val="0000FF"/>
                </a:solidFill>
              </a:rPr>
              <a:t>Shift from agriculture to modern sector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smtClean="0">
                <a:solidFill>
                  <a:srgbClr val="0000FF"/>
                </a:solidFill>
              </a:rPr>
              <a:t>Modernization of agriculture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300" b="1" dirty="0" smtClean="0">
                <a:solidFill>
                  <a:srgbClr val="0000FF"/>
                </a:solidFill>
              </a:rPr>
              <a:t>Strong lobby at national as well as international level for more budget allocation and investment in </a:t>
            </a:r>
            <a:r>
              <a:rPr lang="en-US" sz="3300" b="1" dirty="0" err="1" smtClean="0">
                <a:solidFill>
                  <a:srgbClr val="0000FF"/>
                </a:solidFill>
              </a:rPr>
              <a:t>Madhesh</a:t>
            </a:r>
            <a:endParaRPr lang="en-US" sz="3300" b="1" dirty="0" smtClean="0">
              <a:solidFill>
                <a:srgbClr val="0000FF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4400" b="1" dirty="0" smtClean="0">
                <a:solidFill>
                  <a:srgbClr val="336600"/>
                </a:solidFill>
                <a:latin typeface="+mj-lt"/>
                <a:ea typeface="+mj-ea"/>
                <a:cs typeface="+mj-cs"/>
              </a:rPr>
              <a:t>Unity is must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endParaRPr lang="en-US" sz="3300" b="1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9600" b="1" smtClean="0">
                <a:solidFill>
                  <a:srgbClr val="C00000"/>
                </a:solidFill>
                <a:latin typeface="Edwardian Script ITC" pitchFamily="66" charset="0"/>
              </a:rPr>
              <a:t>Thank you !</a:t>
            </a:r>
            <a:endParaRPr lang="en-GB" sz="9600" b="1" smtClean="0">
              <a:solidFill>
                <a:srgbClr val="C00000"/>
              </a:solidFill>
              <a:latin typeface="Edwardian Script ITC" pitchFamily="66" charset="0"/>
            </a:endParaRPr>
          </a:p>
          <a:p>
            <a:pPr eaLnBrk="1" hangingPunct="1"/>
            <a:endParaRPr lang="en-GB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573A-BEC5-4717-BC49-AB3C41CB45EB}" type="datetime1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7075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00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Demographic: Population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Human capital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Environment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Macro-economic indicators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Micro-economic indicators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Concluding remarks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00"/>
                </a:solidFill>
              </a:rPr>
              <a:t>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80000"/>
              </a:lnSpc>
            </a:pPr>
            <a:r>
              <a:rPr lang="en-US" sz="9000" b="1" dirty="0" smtClean="0">
                <a:solidFill>
                  <a:srgbClr val="0000FF"/>
                </a:solidFill>
              </a:rPr>
              <a:t>Present scenario (51% of national)</a:t>
            </a:r>
          </a:p>
          <a:p>
            <a:pPr algn="just">
              <a:buNone/>
            </a:pPr>
            <a:r>
              <a:rPr lang="en-GB" sz="9600" b="1" dirty="0" smtClean="0">
                <a:solidFill>
                  <a:srgbClr val="C00000"/>
                </a:solidFill>
              </a:rPr>
              <a:t>	</a:t>
            </a:r>
            <a:r>
              <a:rPr lang="en-GB" sz="8000" b="1" dirty="0" smtClean="0">
                <a:solidFill>
                  <a:srgbClr val="C00000"/>
                </a:solidFill>
              </a:rPr>
              <a:t>* 	Decadal change (2001 to 2011): Mountain-	6.37%, Hill-11.94% and Terai-19.07%</a:t>
            </a:r>
          </a:p>
          <a:p>
            <a:pPr algn="just">
              <a:lnSpc>
                <a:spcPct val="80000"/>
              </a:lnSpc>
            </a:pPr>
            <a:r>
              <a:rPr lang="en-US" sz="9000" b="1" dirty="0" smtClean="0">
                <a:solidFill>
                  <a:srgbClr val="0000FF"/>
                </a:solidFill>
              </a:rPr>
              <a:t>Why?</a:t>
            </a:r>
          </a:p>
          <a:p>
            <a:pPr algn="just">
              <a:buNone/>
            </a:pPr>
            <a:r>
              <a:rPr lang="en-GB" sz="9600" b="1" dirty="0" smtClean="0">
                <a:solidFill>
                  <a:srgbClr val="C00000"/>
                </a:solidFill>
              </a:rPr>
              <a:t>	</a:t>
            </a:r>
            <a:r>
              <a:rPr lang="en-GB" sz="8000" b="1" dirty="0" smtClean="0">
                <a:solidFill>
                  <a:srgbClr val="C00000"/>
                </a:solidFill>
              </a:rPr>
              <a:t>* 	Migration: case of </a:t>
            </a:r>
            <a:r>
              <a:rPr lang="en-GB" sz="8000" b="1" dirty="0" err="1" smtClean="0">
                <a:solidFill>
                  <a:srgbClr val="C00000"/>
                </a:solidFill>
              </a:rPr>
              <a:t>Banke</a:t>
            </a:r>
            <a:r>
              <a:rPr lang="en-GB" sz="8000" b="1" dirty="0" smtClean="0">
                <a:solidFill>
                  <a:srgbClr val="C00000"/>
                </a:solidFill>
              </a:rPr>
              <a:t>, </a:t>
            </a:r>
            <a:r>
              <a:rPr lang="en-GB" sz="8000" b="1" dirty="0" err="1" smtClean="0">
                <a:solidFill>
                  <a:srgbClr val="C00000"/>
                </a:solidFill>
              </a:rPr>
              <a:t>Bardiya</a:t>
            </a:r>
            <a:r>
              <a:rPr lang="en-GB" sz="8000" b="1" dirty="0" smtClean="0">
                <a:solidFill>
                  <a:srgbClr val="C00000"/>
                </a:solidFill>
              </a:rPr>
              <a:t>, </a:t>
            </a:r>
            <a:r>
              <a:rPr lang="en-GB" sz="8000" b="1" dirty="0" err="1" smtClean="0">
                <a:solidFill>
                  <a:srgbClr val="C00000"/>
                </a:solidFill>
              </a:rPr>
              <a:t>Kailali</a:t>
            </a:r>
            <a:r>
              <a:rPr lang="en-GB" sz="8000" b="1" dirty="0" smtClean="0">
                <a:solidFill>
                  <a:srgbClr val="C00000"/>
                </a:solidFill>
              </a:rPr>
              <a:t>, 	</a:t>
            </a:r>
            <a:r>
              <a:rPr lang="en-GB" sz="8000" b="1" dirty="0" err="1" smtClean="0">
                <a:solidFill>
                  <a:srgbClr val="C00000"/>
                </a:solidFill>
              </a:rPr>
              <a:t>Kanchanpur</a:t>
            </a:r>
            <a:r>
              <a:rPr lang="en-GB" sz="8000" b="1" dirty="0" smtClean="0">
                <a:solidFill>
                  <a:srgbClr val="C00000"/>
                </a:solidFill>
              </a:rPr>
              <a:t> etc.</a:t>
            </a:r>
          </a:p>
          <a:p>
            <a:pPr algn="just">
              <a:buNone/>
            </a:pPr>
            <a:r>
              <a:rPr lang="en-GB" sz="8000" b="1" dirty="0" smtClean="0">
                <a:solidFill>
                  <a:srgbClr val="C00000"/>
                </a:solidFill>
              </a:rPr>
              <a:t>	* 	Fertile land for corruption due to more or  	less economic colonization</a:t>
            </a:r>
          </a:p>
          <a:p>
            <a:pPr>
              <a:buNone/>
            </a:pPr>
            <a:r>
              <a:rPr lang="en-GB" sz="8000" b="1" dirty="0" smtClean="0">
                <a:solidFill>
                  <a:srgbClr val="C00000"/>
                </a:solidFill>
              </a:rPr>
              <a:t>	* 	High birth rate</a:t>
            </a:r>
          </a:p>
          <a:p>
            <a:pPr algn="just">
              <a:lnSpc>
                <a:spcPct val="80000"/>
              </a:lnSpc>
            </a:pPr>
            <a:r>
              <a:rPr lang="en-US" sz="9000" b="1" dirty="0" smtClean="0">
                <a:solidFill>
                  <a:srgbClr val="0000FF"/>
                </a:solidFill>
              </a:rPr>
              <a:t>Projection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6600" b="1" dirty="0" smtClean="0">
                <a:solidFill>
                  <a:srgbClr val="C00000"/>
                </a:solidFill>
              </a:rPr>
              <a:t>	</a:t>
            </a:r>
            <a:r>
              <a:rPr lang="en-GB" sz="8000" b="1" dirty="0" smtClean="0">
                <a:solidFill>
                  <a:srgbClr val="C00000"/>
                </a:solidFill>
              </a:rPr>
              <a:t>* 	About </a:t>
            </a:r>
            <a:r>
              <a:rPr lang="en-GB" sz="8000" b="1" dirty="0" smtClean="0">
                <a:solidFill>
                  <a:srgbClr val="C00000"/>
                </a:solidFill>
              </a:rPr>
              <a:t>58</a:t>
            </a:r>
            <a:r>
              <a:rPr lang="en-GB" sz="8000" b="1" dirty="0" smtClean="0">
                <a:solidFill>
                  <a:srgbClr val="C00000"/>
                </a:solidFill>
              </a:rPr>
              <a:t>% </a:t>
            </a:r>
            <a:r>
              <a:rPr lang="en-GB" sz="8000" b="1" dirty="0" smtClean="0">
                <a:solidFill>
                  <a:srgbClr val="C00000"/>
                </a:solidFill>
              </a:rPr>
              <a:t>of national population after 	20 years</a:t>
            </a:r>
            <a:endParaRPr lang="en-US" sz="8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5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4000" b="1" dirty="0" smtClean="0">
                <a:solidFill>
                  <a:srgbClr val="0000FF"/>
                </a:solidFill>
              </a:rPr>
              <a:t>Opportunities 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	</a:t>
            </a:r>
            <a:r>
              <a:rPr lang="en-GB" b="1" dirty="0" smtClean="0">
                <a:solidFill>
                  <a:srgbClr val="C00000"/>
                </a:solidFill>
              </a:rPr>
              <a:t>* 	Politically aware and capable human 	resource would lead the country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4000" b="1" dirty="0" smtClean="0">
                <a:solidFill>
                  <a:srgbClr val="0000FF"/>
                </a:solidFill>
              </a:rPr>
              <a:t>Threats 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	* 	</a:t>
            </a:r>
            <a:r>
              <a:rPr lang="en-GB" b="1" dirty="0" smtClean="0">
                <a:solidFill>
                  <a:srgbClr val="C00000"/>
                </a:solidFill>
              </a:rPr>
              <a:t>High population with weak human 	resource would lead to internal conflict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4000" b="1" dirty="0" smtClean="0">
                <a:solidFill>
                  <a:srgbClr val="0000FF"/>
                </a:solidFill>
              </a:rPr>
              <a:t>Solution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	</a:t>
            </a:r>
            <a:r>
              <a:rPr lang="en-GB" b="1" dirty="0" smtClean="0">
                <a:solidFill>
                  <a:srgbClr val="C00000"/>
                </a:solidFill>
              </a:rPr>
              <a:t>* 	Political and social awareness, birth 	control,  government policy</a:t>
            </a:r>
          </a:p>
          <a:p>
            <a:pPr algn="just">
              <a:lnSpc>
                <a:spcPct val="80000"/>
              </a:lnSpc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	Role of politicians, intellectuals, civil 	society and youth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00"/>
                </a:solidFill>
              </a:rPr>
              <a:t>Human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>
              <a:lnSpc>
                <a:spcPct val="60000"/>
              </a:lnSpc>
            </a:pPr>
            <a:endParaRPr lang="en-US" sz="3600" b="1" dirty="0" smtClean="0">
              <a:solidFill>
                <a:srgbClr val="0000FF"/>
              </a:solidFill>
            </a:endParaRPr>
          </a:p>
          <a:p>
            <a:pPr algn="just">
              <a:lnSpc>
                <a:spcPct val="60000"/>
              </a:lnSpc>
            </a:pPr>
            <a:r>
              <a:rPr lang="en-US" sz="3600" b="1" dirty="0" smtClean="0">
                <a:solidFill>
                  <a:srgbClr val="0000FF"/>
                </a:solidFill>
              </a:rPr>
              <a:t>National Literacy Level 2011: 66%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	</a:t>
            </a:r>
            <a:r>
              <a:rPr lang="en-US" b="1" dirty="0" err="1" smtClean="0">
                <a:solidFill>
                  <a:srgbClr val="C00000"/>
                </a:solidFill>
              </a:rPr>
              <a:t>Tarai</a:t>
            </a:r>
            <a:r>
              <a:rPr lang="en-US" b="1" dirty="0" smtClean="0">
                <a:solidFill>
                  <a:srgbClr val="C00000"/>
                </a:solidFill>
              </a:rPr>
              <a:t> Female: 52.7%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	</a:t>
            </a:r>
            <a:r>
              <a:rPr lang="en-US" b="1" dirty="0" err="1" smtClean="0">
                <a:solidFill>
                  <a:srgbClr val="C00000"/>
                </a:solidFill>
              </a:rPr>
              <a:t>Madheshi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Dalit</a:t>
            </a:r>
            <a:r>
              <a:rPr lang="en-US" b="1" dirty="0" smtClean="0">
                <a:solidFill>
                  <a:srgbClr val="C00000"/>
                </a:solidFill>
              </a:rPr>
              <a:t>: 34.5% 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	</a:t>
            </a:r>
            <a:r>
              <a:rPr lang="en-US" b="1" dirty="0" err="1" smtClean="0">
                <a:solidFill>
                  <a:srgbClr val="C00000"/>
                </a:solidFill>
              </a:rPr>
              <a:t>Mushhar</a:t>
            </a:r>
            <a:r>
              <a:rPr lang="en-US" b="1" dirty="0" smtClean="0">
                <a:solidFill>
                  <a:srgbClr val="C00000"/>
                </a:solidFill>
              </a:rPr>
              <a:t>: around 8%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	</a:t>
            </a:r>
            <a:r>
              <a:rPr lang="en-US" b="1" dirty="0" err="1" smtClean="0">
                <a:solidFill>
                  <a:srgbClr val="C00000"/>
                </a:solidFill>
              </a:rPr>
              <a:t>Musalman</a:t>
            </a:r>
            <a:r>
              <a:rPr lang="en-US" b="1" dirty="0" smtClean="0">
                <a:solidFill>
                  <a:srgbClr val="C00000"/>
                </a:solidFill>
              </a:rPr>
              <a:t>: 43.6%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Participation in governance: around 9%</a:t>
            </a:r>
          </a:p>
          <a:p>
            <a:pPr algn="just">
              <a:lnSpc>
                <a:spcPct val="80000"/>
              </a:lnSpc>
            </a:pPr>
            <a:r>
              <a:rPr lang="en-US" sz="4000" b="1" dirty="0" smtClean="0">
                <a:solidFill>
                  <a:srgbClr val="0000FF"/>
                </a:solidFill>
              </a:rPr>
              <a:t>Projection?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	</a:t>
            </a:r>
            <a:r>
              <a:rPr lang="en-GB" b="1" dirty="0" smtClean="0">
                <a:solidFill>
                  <a:srgbClr val="C00000"/>
                </a:solidFill>
              </a:rPr>
              <a:t>* 	</a:t>
            </a:r>
            <a:r>
              <a:rPr lang="en-GB" b="1" dirty="0" err="1" smtClean="0">
                <a:solidFill>
                  <a:srgbClr val="C00000"/>
                </a:solidFill>
              </a:rPr>
              <a:t>Dalit</a:t>
            </a:r>
            <a:r>
              <a:rPr lang="en-GB" b="1" dirty="0" smtClean="0">
                <a:solidFill>
                  <a:srgbClr val="C00000"/>
                </a:solidFill>
              </a:rPr>
              <a:t> and </a:t>
            </a:r>
            <a:r>
              <a:rPr lang="en-GB" b="1" dirty="0" err="1" smtClean="0">
                <a:solidFill>
                  <a:srgbClr val="C00000"/>
                </a:solidFill>
              </a:rPr>
              <a:t>Musalman</a:t>
            </a:r>
            <a:r>
              <a:rPr lang="en-GB" b="1" dirty="0" smtClean="0">
                <a:solidFill>
                  <a:srgbClr val="C00000"/>
                </a:solidFill>
              </a:rPr>
              <a:t> after 20 years: 	around 50% 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960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4000" b="1" dirty="0" smtClean="0">
                <a:solidFill>
                  <a:srgbClr val="0000FF"/>
                </a:solidFill>
              </a:rPr>
              <a:t>Threat 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4800" b="1" dirty="0" smtClean="0">
                <a:solidFill>
                  <a:srgbClr val="C00000"/>
                </a:solidFill>
              </a:rPr>
              <a:t>	</a:t>
            </a:r>
            <a:r>
              <a:rPr lang="en-GB" b="1" dirty="0" smtClean="0">
                <a:solidFill>
                  <a:srgbClr val="C00000"/>
                </a:solidFill>
              </a:rPr>
              <a:t>* 	Achieving higher literacy among </a:t>
            </a:r>
            <a:r>
              <a:rPr lang="en-GB" b="1" dirty="0" err="1" smtClean="0">
                <a:solidFill>
                  <a:srgbClr val="C00000"/>
                </a:solidFill>
              </a:rPr>
              <a:t>Dalits</a:t>
            </a:r>
            <a:r>
              <a:rPr lang="en-GB" b="1" dirty="0" smtClean="0">
                <a:solidFill>
                  <a:srgbClr val="C00000"/>
                </a:solidFill>
              </a:rPr>
              <a:t> and 	</a:t>
            </a:r>
            <a:r>
              <a:rPr lang="en-GB" b="1" dirty="0" err="1" smtClean="0">
                <a:solidFill>
                  <a:srgbClr val="C00000"/>
                </a:solidFill>
              </a:rPr>
              <a:t>Musalman</a:t>
            </a:r>
            <a:r>
              <a:rPr lang="en-GB" b="1" dirty="0" smtClean="0">
                <a:solidFill>
                  <a:srgbClr val="C00000"/>
                </a:solidFill>
              </a:rPr>
              <a:t> and even female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4000" b="1" dirty="0" smtClean="0">
                <a:solidFill>
                  <a:srgbClr val="0000FF"/>
                </a:solidFill>
              </a:rPr>
              <a:t>Weakness 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	</a:t>
            </a:r>
            <a:r>
              <a:rPr lang="en-GB" b="1" dirty="0" smtClean="0">
                <a:solidFill>
                  <a:srgbClr val="C00000"/>
                </a:solidFill>
              </a:rPr>
              <a:t>* 	Traditional culture and belief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	</a:t>
            </a:r>
            <a:r>
              <a:rPr lang="en-GB" b="1" dirty="0" smtClean="0">
                <a:solidFill>
                  <a:srgbClr val="C00000"/>
                </a:solidFill>
              </a:rPr>
              <a:t>* 	Feudal society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4000" b="1" dirty="0" smtClean="0">
                <a:solidFill>
                  <a:srgbClr val="0000FF"/>
                </a:solidFill>
              </a:rPr>
              <a:t>Solution</a:t>
            </a:r>
          </a:p>
          <a:p>
            <a:pPr algn="just">
              <a:lnSpc>
                <a:spcPct val="80000"/>
              </a:lnSpc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	</a:t>
            </a:r>
            <a:r>
              <a:rPr lang="en-US" b="1" dirty="0" smtClean="0">
                <a:solidFill>
                  <a:srgbClr val="C00000"/>
                </a:solidFill>
              </a:rPr>
              <a:t>Residential schools for </a:t>
            </a:r>
            <a:r>
              <a:rPr lang="en-US" b="1" dirty="0" err="1" smtClean="0">
                <a:solidFill>
                  <a:srgbClr val="C00000"/>
                </a:solidFill>
              </a:rPr>
              <a:t>Dalits</a:t>
            </a:r>
            <a:r>
              <a:rPr lang="en-US" b="1" dirty="0" smtClean="0">
                <a:solidFill>
                  <a:srgbClr val="C00000"/>
                </a:solidFill>
              </a:rPr>
              <a:t> and 	</a:t>
            </a:r>
            <a:r>
              <a:rPr lang="en-US" b="1" dirty="0" err="1" smtClean="0">
                <a:solidFill>
                  <a:srgbClr val="C00000"/>
                </a:solidFill>
              </a:rPr>
              <a:t>Musalman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	</a:t>
            </a:r>
            <a:r>
              <a:rPr lang="en-US" b="1" dirty="0" smtClean="0">
                <a:solidFill>
                  <a:srgbClr val="C00000"/>
                </a:solidFill>
              </a:rPr>
              <a:t>Social awareness and campaigns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336600"/>
                </a:solidFill>
              </a:rPr>
              <a:t>Environment</a:t>
            </a:r>
            <a:endParaRPr lang="en-US" b="1" dirty="0" smtClean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4000" b="1" dirty="0" smtClean="0">
                <a:solidFill>
                  <a:srgbClr val="0000FF"/>
                </a:solidFill>
              </a:rPr>
              <a:t>Problem</a:t>
            </a:r>
          </a:p>
          <a:p>
            <a:pPr algn="just">
              <a:lnSpc>
                <a:spcPct val="80000"/>
              </a:lnSpc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	</a:t>
            </a:r>
            <a:r>
              <a:rPr lang="en-GB" b="1" dirty="0" smtClean="0">
                <a:solidFill>
                  <a:srgbClr val="C00000"/>
                </a:solidFill>
              </a:rPr>
              <a:t>* Destruction of </a:t>
            </a:r>
            <a:r>
              <a:rPr lang="en-GB" b="1" dirty="0" err="1" smtClean="0">
                <a:solidFill>
                  <a:srgbClr val="C00000"/>
                </a:solidFill>
              </a:rPr>
              <a:t>Chure</a:t>
            </a:r>
            <a:r>
              <a:rPr lang="en-GB" b="1" dirty="0" smtClean="0">
                <a:solidFill>
                  <a:srgbClr val="C00000"/>
                </a:solidFill>
              </a:rPr>
              <a:t>: reduction in 	agricultural productivity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4000" b="1" dirty="0" smtClean="0">
                <a:solidFill>
                  <a:srgbClr val="0000FF"/>
                </a:solidFill>
              </a:rPr>
              <a:t>Cause</a:t>
            </a:r>
          </a:p>
          <a:p>
            <a:pPr algn="just">
              <a:lnSpc>
                <a:spcPct val="80000"/>
              </a:lnSpc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Haphazard settlement</a:t>
            </a:r>
          </a:p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n-US" sz="4000" b="1" dirty="0" smtClean="0">
                <a:solidFill>
                  <a:srgbClr val="0000FF"/>
                </a:solidFill>
              </a:rPr>
              <a:t>Projection</a:t>
            </a:r>
          </a:p>
          <a:p>
            <a:pPr algn="just">
              <a:lnSpc>
                <a:spcPct val="80000"/>
              </a:lnSpc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Reduction in agricultural productivity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4000" b="1" dirty="0" smtClean="0">
                <a:solidFill>
                  <a:srgbClr val="0000FF"/>
                </a:solidFill>
              </a:rPr>
              <a:t>Solution</a:t>
            </a:r>
          </a:p>
          <a:p>
            <a:pPr algn="just">
              <a:lnSpc>
                <a:spcPct val="80000"/>
              </a:lnSpc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Government policy: protected area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00"/>
                </a:solidFill>
              </a:rPr>
              <a:t>Macro-economic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600" b="1" dirty="0" smtClean="0">
                <a:solidFill>
                  <a:srgbClr val="0000FF"/>
                </a:solidFill>
              </a:rPr>
              <a:t>Revenue collection from </a:t>
            </a:r>
            <a:r>
              <a:rPr lang="en-US" sz="3600" b="1" dirty="0" err="1" smtClean="0">
                <a:solidFill>
                  <a:srgbClr val="0000FF"/>
                </a:solidFill>
              </a:rPr>
              <a:t>Madhesh</a:t>
            </a:r>
            <a:r>
              <a:rPr lang="en-US" sz="3600" b="1" dirty="0" smtClean="0">
                <a:solidFill>
                  <a:srgbClr val="0000FF"/>
                </a:solidFill>
              </a:rPr>
              <a:t>: around 70% except customs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600" b="1" dirty="0" smtClean="0">
                <a:solidFill>
                  <a:srgbClr val="0000FF"/>
                </a:solidFill>
              </a:rPr>
              <a:t>Government expenditure in </a:t>
            </a:r>
            <a:r>
              <a:rPr lang="en-US" sz="3600" b="1" dirty="0" err="1" smtClean="0">
                <a:solidFill>
                  <a:srgbClr val="0000FF"/>
                </a:solidFill>
              </a:rPr>
              <a:t>Madhes</a:t>
            </a:r>
            <a:r>
              <a:rPr lang="en-US" sz="3600" b="1" dirty="0" smtClean="0">
                <a:solidFill>
                  <a:srgbClr val="0000FF"/>
                </a:solidFill>
              </a:rPr>
              <a:t>: around 19%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600" b="1" dirty="0" smtClean="0">
                <a:solidFill>
                  <a:srgbClr val="0000FF"/>
                </a:solidFill>
              </a:rPr>
              <a:t>Foreign assistance expenditure in </a:t>
            </a:r>
            <a:r>
              <a:rPr lang="en-US" sz="3600" b="1" dirty="0" err="1" smtClean="0">
                <a:solidFill>
                  <a:srgbClr val="0000FF"/>
                </a:solidFill>
              </a:rPr>
              <a:t>Madhesh</a:t>
            </a:r>
            <a:r>
              <a:rPr lang="en-US" sz="3600" b="1" dirty="0" smtClean="0">
                <a:solidFill>
                  <a:srgbClr val="0000FF"/>
                </a:solidFill>
              </a:rPr>
              <a:t>: data not available but minimum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600" b="1" dirty="0" smtClean="0">
                <a:solidFill>
                  <a:srgbClr val="0000FF"/>
                </a:solidFill>
              </a:rPr>
              <a:t>Subsistence agriculture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600" b="1" dirty="0" smtClean="0">
                <a:solidFill>
                  <a:srgbClr val="0000FF"/>
                </a:solidFill>
              </a:rPr>
              <a:t>Unskilled labor migration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600" b="1" dirty="0" smtClean="0">
                <a:solidFill>
                  <a:srgbClr val="0000FF"/>
                </a:solidFill>
              </a:rPr>
              <a:t>Informal loan with high interest rate due to lack of banking facilities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3600" b="1" dirty="0" smtClean="0">
                <a:solidFill>
                  <a:srgbClr val="0000FF"/>
                </a:solidFill>
              </a:rPr>
              <a:t>Deep-rooted corruption: siphoned out to hill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00"/>
                </a:solidFill>
              </a:rPr>
              <a:t>HDI and 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HDI 2011 national: 0.490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</a:t>
            </a:r>
            <a:r>
              <a:rPr lang="en-US" b="1" dirty="0" err="1" smtClean="0">
                <a:solidFill>
                  <a:srgbClr val="C00000"/>
                </a:solidFill>
              </a:rPr>
              <a:t>Madheshi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Dalit</a:t>
            </a:r>
            <a:r>
              <a:rPr lang="en-US" b="1" dirty="0" smtClean="0">
                <a:solidFill>
                  <a:srgbClr val="C00000"/>
                </a:solidFill>
              </a:rPr>
              <a:t>: 0.400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</a:t>
            </a:r>
            <a:r>
              <a:rPr lang="en-US" b="1" dirty="0" err="1" smtClean="0">
                <a:solidFill>
                  <a:srgbClr val="C00000"/>
                </a:solidFill>
              </a:rPr>
              <a:t>Musalman</a:t>
            </a:r>
            <a:r>
              <a:rPr lang="en-US" b="1" dirty="0" smtClean="0">
                <a:solidFill>
                  <a:srgbClr val="C00000"/>
                </a:solidFill>
              </a:rPr>
              <a:t>: 0.422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</a:t>
            </a:r>
            <a:r>
              <a:rPr lang="en-US" b="1" dirty="0" smtClean="0">
                <a:solidFill>
                  <a:srgbClr val="C00000"/>
                </a:solidFill>
              </a:rPr>
              <a:t>Easter and central </a:t>
            </a:r>
            <a:r>
              <a:rPr lang="en-US" b="1" dirty="0" err="1" smtClean="0">
                <a:solidFill>
                  <a:srgbClr val="C00000"/>
                </a:solidFill>
              </a:rPr>
              <a:t>Tarai</a:t>
            </a:r>
            <a:r>
              <a:rPr lang="en-US" b="1" dirty="0" smtClean="0">
                <a:solidFill>
                  <a:srgbClr val="C00000"/>
                </a:solidFill>
              </a:rPr>
              <a:t>: 0.463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</a:t>
            </a:r>
            <a:r>
              <a:rPr lang="en-US" b="1" dirty="0" smtClean="0">
                <a:solidFill>
                  <a:srgbClr val="C00000"/>
                </a:solidFill>
              </a:rPr>
              <a:t>Western </a:t>
            </a:r>
            <a:r>
              <a:rPr lang="en-US" b="1" dirty="0" err="1" smtClean="0">
                <a:solidFill>
                  <a:srgbClr val="C00000"/>
                </a:solidFill>
              </a:rPr>
              <a:t>Tarai</a:t>
            </a:r>
            <a:r>
              <a:rPr lang="en-US" b="1" dirty="0" smtClean="0">
                <a:solidFill>
                  <a:srgbClr val="C00000"/>
                </a:solidFill>
              </a:rPr>
              <a:t>: 0.480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</a:t>
            </a:r>
            <a:r>
              <a:rPr lang="en-US" b="1" dirty="0" smtClean="0">
                <a:solidFill>
                  <a:srgbClr val="C00000"/>
                </a:solidFill>
              </a:rPr>
              <a:t>Mid-western and Far-western </a:t>
            </a:r>
            <a:r>
              <a:rPr lang="en-US" b="1" dirty="0" err="1" smtClean="0">
                <a:solidFill>
                  <a:srgbClr val="C00000"/>
                </a:solidFill>
              </a:rPr>
              <a:t>Tarai</a:t>
            </a:r>
            <a:r>
              <a:rPr lang="en-US" b="1" dirty="0" smtClean="0">
                <a:solidFill>
                  <a:srgbClr val="C00000"/>
                </a:solidFill>
              </a:rPr>
              <a:t>: 0.472</a:t>
            </a:r>
          </a:p>
          <a:p>
            <a:r>
              <a:rPr lang="en-US" sz="4000" b="1" dirty="0" smtClean="0">
                <a:solidFill>
                  <a:srgbClr val="0000FF"/>
                </a:solidFill>
              </a:rPr>
              <a:t>Poverty headcount national 2011: 25.2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	* </a:t>
            </a:r>
            <a:r>
              <a:rPr lang="en-US" b="1" dirty="0" err="1" smtClean="0">
                <a:solidFill>
                  <a:srgbClr val="C00000"/>
                </a:solidFill>
              </a:rPr>
              <a:t>Tarai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Dalit</a:t>
            </a:r>
            <a:r>
              <a:rPr lang="en-US" b="1" dirty="0" smtClean="0">
                <a:solidFill>
                  <a:srgbClr val="C00000"/>
                </a:solidFill>
              </a:rPr>
              <a:t>: 38.2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215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Madhesh Human Right (Madhur)’s Talk Program on "Ensuring Human Security in Madhesh: Next 20 Years... Blueprint of Madhesh and Human Capital Development"   Economic Perspective</vt:lpstr>
      <vt:lpstr>Contents</vt:lpstr>
      <vt:lpstr>Population</vt:lpstr>
      <vt:lpstr>Slide 4</vt:lpstr>
      <vt:lpstr>Human Capital</vt:lpstr>
      <vt:lpstr>Slide 6</vt:lpstr>
      <vt:lpstr>Environment</vt:lpstr>
      <vt:lpstr>Macro-economic variables</vt:lpstr>
      <vt:lpstr>HDI and Poverty</vt:lpstr>
      <vt:lpstr>Micro-economic variables</vt:lpstr>
      <vt:lpstr>Concluding remarks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"Ensuring human security in Madhesh: Next 20 years... Blueprint of Madhesh and Human Capital Development"</dc:title>
  <dc:creator>krish</dc:creator>
  <cp:lastModifiedBy>user</cp:lastModifiedBy>
  <cp:revision>73</cp:revision>
  <dcterms:created xsi:type="dcterms:W3CDTF">2006-08-16T00:00:00Z</dcterms:created>
  <dcterms:modified xsi:type="dcterms:W3CDTF">2016-07-03T00:47:28Z</dcterms:modified>
</cp:coreProperties>
</file>